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13"/>
  </p:notesMasterIdLst>
  <p:handoutMasterIdLst>
    <p:handoutMasterId r:id="rId14"/>
  </p:handoutMasterIdLst>
  <p:sldIdLst>
    <p:sldId id="278" r:id="rId2"/>
    <p:sldId id="381" r:id="rId3"/>
    <p:sldId id="395" r:id="rId4"/>
    <p:sldId id="398" r:id="rId5"/>
    <p:sldId id="396" r:id="rId6"/>
    <p:sldId id="399" r:id="rId7"/>
    <p:sldId id="400" r:id="rId8"/>
    <p:sldId id="403" r:id="rId9"/>
    <p:sldId id="397" r:id="rId10"/>
    <p:sldId id="402" r:id="rId11"/>
    <p:sldId id="40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EB6E1F"/>
    <a:srgbClr val="605140"/>
    <a:srgbClr val="0055A5"/>
    <a:srgbClr val="FD5300"/>
    <a:srgbClr val="003F96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87" autoAdjust="0"/>
    <p:restoredTop sz="92308" autoAdjust="0"/>
  </p:normalViewPr>
  <p:slideViewPr>
    <p:cSldViewPr snapToObjects="1">
      <p:cViewPr>
        <p:scale>
          <a:sx n="50" d="100"/>
          <a:sy n="50" d="100"/>
        </p:scale>
        <p:origin x="1356" y="560"/>
      </p:cViewPr>
      <p:guideLst>
        <p:guide orient="horz" pos="3060"/>
        <p:guide pos="288"/>
      </p:guideLst>
    </p:cSldViewPr>
  </p:slideViewPr>
  <p:outlineViewPr>
    <p:cViewPr>
      <p:scale>
        <a:sx n="33" d="100"/>
        <a:sy n="33" d="100"/>
      </p:scale>
      <p:origin x="0" y="4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6EA69-D24B-D64A-8F98-F219256A200C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97021-3CAE-7F4C-A407-672DBD5B3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18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66AB8-C18E-A949-B663-86E6FC5D0051}" type="datetime1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D7A22-D2EC-6D44-A8A9-0A82A6C4A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02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7A22-D2EC-6D44-A8A9-0A82A6C4AD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7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D7A22-D2EC-6D44-A8A9-0A82A6C4AD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73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D7A22-D2EC-6D44-A8A9-0A82A6C4AD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5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D7A22-D2EC-6D44-A8A9-0A82A6C4AD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16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D7A22-D2EC-6D44-A8A9-0A82A6C4AD7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9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75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9FDC58-7B05-4BDB-81C6-48F0126D242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A28FBDFA-8149-4E24-8C79-854B5EA4C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4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5369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F3A6-AA8A-AC41-AE15-34818B2D3F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990600" y="914400"/>
            <a:ext cx="7315200" cy="32575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7976" y="1086695"/>
            <a:ext cx="4221163" cy="38170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4649604" y="1089901"/>
            <a:ext cx="4221163" cy="38170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881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9FDC58-7B05-4BDB-81C6-48F0126D242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lang="en-US" dirty="0"/>
              <a:t>@DATAINNOVATION	</a:t>
            </a:r>
            <a:fld id="{A28FBDFA-8149-4E24-8C79-854B5EA4CB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24200" y="4286250"/>
            <a:ext cx="5562600" cy="342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latin typeface="Franklin Gothic Book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2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485901"/>
            <a:ext cx="3810000" cy="2594372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9FDC58-7B05-4BDB-81C6-48F0126D242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lang="en-US" dirty="0"/>
              <a:t>@DATAINNOVATION	</a:t>
            </a:r>
            <a:fld id="{A28FBDFA-8149-4E24-8C79-854B5EA4CB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24200" y="4286250"/>
            <a:ext cx="5562600" cy="342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latin typeface="Franklin Gothic Book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66800" y="1485900"/>
            <a:ext cx="3657600" cy="23431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8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Graphic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85901"/>
            <a:ext cx="3810000" cy="2594372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9FDC58-7B05-4BDB-81C6-48F0126D242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lang="en-US" dirty="0"/>
              <a:t>@DATAINNOVATION	</a:t>
            </a:r>
            <a:fld id="{A28FBDFA-8149-4E24-8C79-854B5EA4CB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24200" y="4286250"/>
            <a:ext cx="5562600" cy="3429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latin typeface="Franklin Gothic Book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29200" y="1485901"/>
            <a:ext cx="3657600" cy="25943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6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57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528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9FDC58-7B05-4BDB-81C6-48F0126D242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BDFA-8149-4E24-8C79-854B5EA4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0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3371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528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9FDC58-7B05-4BDB-81C6-48F0126D242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BDFA-8149-4E24-8C79-854B5EA4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5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9FDC58-7B05-4BDB-81C6-48F0126D242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BDFA-8149-4E24-8C79-854B5EA4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0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528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9FDC58-7B05-4BDB-81C6-48F0126D242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BDFA-8149-4E24-8C79-854B5EA4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2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528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9FDC58-7B05-4BDB-81C6-48F0126D242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BDFA-8149-4E24-8C79-854B5EA4C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2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WWW.DATAINNOVATION.ORG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@DATAINNOVATION	</a:t>
            </a:r>
            <a:fld id="{A28FBDFA-8149-4E24-8C79-854B5EA4CB8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"/>
            <a:ext cx="8229600" cy="0"/>
          </a:xfrm>
          <a:prstGeom prst="line">
            <a:avLst/>
          </a:prstGeom>
          <a:ln w="508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495800" y="114300"/>
            <a:ext cx="4191000" cy="23083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900" dirty="0">
                <a:solidFill>
                  <a:srgbClr val="F7941E"/>
                </a:solidFill>
                <a:latin typeface="Franklin Gothic Book" pitchFamily="34" charset="0"/>
                <a:cs typeface="Arial" pitchFamily="34" charset="0"/>
              </a:rPr>
              <a:t>THE</a:t>
            </a:r>
            <a:r>
              <a:rPr lang="en-US" sz="900" baseline="0" dirty="0">
                <a:solidFill>
                  <a:srgbClr val="F7941E"/>
                </a:solidFill>
                <a:latin typeface="Franklin Gothic Book" pitchFamily="34" charset="0"/>
                <a:cs typeface="Arial" pitchFamily="34" charset="0"/>
              </a:rPr>
              <a:t> CENTER FOR DATA INNOVATION | DATAINNOVATION.ORG</a:t>
            </a:r>
            <a:endParaRPr lang="en-US" sz="900" dirty="0">
              <a:solidFill>
                <a:srgbClr val="F7941E"/>
              </a:solidFill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314451"/>
            <a:ext cx="7620000" cy="2765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674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3" r:id="rId3"/>
    <p:sldLayoutId id="2147483672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61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omaar@datainnovation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4.wdp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4.wdp"/><Relationship Id="rId3" Type="http://schemas.openxmlformats.org/officeDocument/2006/relationships/image" Target="../media/image23.jpeg"/><Relationship Id="rId7" Type="http://schemas.microsoft.com/office/2007/relationships/hdphoto" Target="../media/hdphoto5.wdp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microsoft.com/office/2007/relationships/hdphoto" Target="../media/hdphoto3.wdp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22.png"/><Relationship Id="rId5" Type="http://schemas.microsoft.com/office/2007/relationships/hdphoto" Target="../media/hdphoto5.wdp"/><Relationship Id="rId10" Type="http://schemas.openxmlformats.org/officeDocument/2006/relationships/image" Target="../media/image30.jpeg"/><Relationship Id="rId4" Type="http://schemas.openxmlformats.org/officeDocument/2006/relationships/image" Target="../media/image26.pn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32.jpeg"/><Relationship Id="rId5" Type="http://schemas.microsoft.com/office/2007/relationships/hdphoto" Target="../media/hdphoto5.wdp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859631"/>
            <a:ext cx="8610600" cy="1102519"/>
          </a:xfrm>
        </p:spPr>
        <p:txBody>
          <a:bodyPr>
            <a:noAutofit/>
          </a:bodyPr>
          <a:lstStyle/>
          <a:p>
            <a:r>
              <a:rPr lang="en-US" dirty="0"/>
              <a:t>Policy-in-the-Loop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83766" y="3409950"/>
            <a:ext cx="6400800" cy="13144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605140"/>
                </a:solidFill>
              </a:rPr>
              <a:t>Hodan Omaar</a:t>
            </a:r>
          </a:p>
          <a:p>
            <a:r>
              <a:rPr lang="en-US" sz="2000" b="1" dirty="0">
                <a:solidFill>
                  <a:srgbClr val="605140"/>
                </a:solidFill>
              </a:rPr>
              <a:t>Policy Analyst, Center for Data Innovation</a:t>
            </a:r>
          </a:p>
          <a:p>
            <a:r>
              <a:rPr lang="en-US" sz="2000" b="1" dirty="0">
                <a:solidFill>
                  <a:srgbClr val="605140"/>
                </a:solidFill>
              </a:rPr>
              <a:t>May 28, 2020</a:t>
            </a:r>
          </a:p>
          <a:p>
            <a:endParaRPr lang="en-US" sz="2000" b="1" dirty="0">
              <a:solidFill>
                <a:srgbClr val="605140"/>
              </a:solidFill>
            </a:endParaRPr>
          </a:p>
          <a:p>
            <a:endParaRPr lang="en-US" sz="2000" b="1" dirty="0">
              <a:solidFill>
                <a:srgbClr val="605140"/>
              </a:solidFill>
            </a:endParaRPr>
          </a:p>
          <a:p>
            <a:endParaRPr lang="en-US" sz="2000" b="1" dirty="0">
              <a:solidFill>
                <a:srgbClr val="605140"/>
              </a:solidFill>
            </a:endParaRP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5F0A9FA8-B4FB-41A4-951D-63BE48B8D367}"/>
              </a:ext>
            </a:extLst>
          </p:cNvPr>
          <p:cNvSpPr txBox="1">
            <a:spLocks/>
          </p:cNvSpPr>
          <p:nvPr/>
        </p:nvSpPr>
        <p:spPr>
          <a:xfrm>
            <a:off x="564616" y="2046914"/>
            <a:ext cx="8039100" cy="1314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A Survey of Legislative and Regulatory Proposals to Increase Human Control Over AI</a:t>
            </a:r>
          </a:p>
          <a:p>
            <a:endParaRPr lang="en-US" sz="2000" b="1" dirty="0">
              <a:solidFill>
                <a:srgbClr val="605140"/>
              </a:solidFill>
            </a:endParaRPr>
          </a:p>
          <a:p>
            <a:endParaRPr lang="en-US" sz="2000" b="1" dirty="0">
              <a:solidFill>
                <a:srgbClr val="6051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4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448468" y="373983"/>
            <a:ext cx="4962508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Policy Landscape</a:t>
            </a:r>
            <a:endParaRPr lang="en-US" sz="1400" b="1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nited States Department of Justice - Wikipedia">
            <a:extLst>
              <a:ext uri="{FF2B5EF4-FFF2-40B4-BE49-F238E27FC236}">
                <a16:creationId xmlns:a16="http://schemas.microsoft.com/office/drawing/2014/main" id="{F9890F8A-D1EE-44B4-9D61-5C93EA295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61" y="2793623"/>
            <a:ext cx="1064407" cy="10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ed States Department of Labor - Wikipedia">
            <a:extLst>
              <a:ext uri="{FF2B5EF4-FFF2-40B4-BE49-F238E27FC236}">
                <a16:creationId xmlns:a16="http://schemas.microsoft.com/office/drawing/2014/main" id="{F7AE66F1-0AAF-4384-99EB-60CCD06F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97" y="2793623"/>
            <a:ext cx="1064407" cy="10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ted States Department of Defense - Wikipedia">
            <a:extLst>
              <a:ext uri="{FF2B5EF4-FFF2-40B4-BE49-F238E27FC236}">
                <a16:creationId xmlns:a16="http://schemas.microsoft.com/office/drawing/2014/main" id="{0BA54DE6-8FC4-4C96-B3CE-DF7DC43C9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33" y="2795988"/>
            <a:ext cx="1064407" cy="10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neral Services Administration - Wikipedia">
            <a:extLst>
              <a:ext uri="{FF2B5EF4-FFF2-40B4-BE49-F238E27FC236}">
                <a16:creationId xmlns:a16="http://schemas.microsoft.com/office/drawing/2014/main" id="{259C5ACE-5535-45A1-AD5B-B3C5F679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66" y="970099"/>
            <a:ext cx="1064407" cy="10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ted States Department of Transportation - Wikipedia">
            <a:extLst>
              <a:ext uri="{FF2B5EF4-FFF2-40B4-BE49-F238E27FC236}">
                <a16:creationId xmlns:a16="http://schemas.microsoft.com/office/drawing/2014/main" id="{EF6CF2EC-9BF9-44D1-BD4C-35B65DECB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69" y="2793622"/>
            <a:ext cx="1064408" cy="10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ited States Department of Health and Human Services - Wikipedia">
            <a:extLst>
              <a:ext uri="{FF2B5EF4-FFF2-40B4-BE49-F238E27FC236}">
                <a16:creationId xmlns:a16="http://schemas.microsoft.com/office/drawing/2014/main" id="{7BE13FD1-3D98-45DB-B2D2-4F9643539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06" y="2795988"/>
            <a:ext cx="1059677" cy="10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nited States Department of Commerce - Wikipedia">
            <a:extLst>
              <a:ext uri="{FF2B5EF4-FFF2-40B4-BE49-F238E27FC236}">
                <a16:creationId xmlns:a16="http://schemas.microsoft.com/office/drawing/2014/main" id="{72183B04-422F-4549-A5AC-DDE967BBB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10" y="2795988"/>
            <a:ext cx="1059677" cy="10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ederal Trade Commission - Wikipedia">
            <a:extLst>
              <a:ext uri="{FF2B5EF4-FFF2-40B4-BE49-F238E27FC236}">
                <a16:creationId xmlns:a16="http://schemas.microsoft.com/office/drawing/2014/main" id="{E5888322-7835-4B02-9A82-33DE3F6C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15" y="970099"/>
            <a:ext cx="1067180" cy="106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2">
            <a:extLst>
              <a:ext uri="{FF2B5EF4-FFF2-40B4-BE49-F238E27FC236}">
                <a16:creationId xmlns:a16="http://schemas.microsoft.com/office/drawing/2014/main" id="{898F6B18-8C68-4E03-BF83-EF3BECFFC84C}"/>
              </a:ext>
            </a:extLst>
          </p:cNvPr>
          <p:cNvSpPr/>
          <p:nvPr/>
        </p:nvSpPr>
        <p:spPr>
          <a:xfrm>
            <a:off x="3605607" y="3911294"/>
            <a:ext cx="2298618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Agency Regulations</a:t>
            </a:r>
          </a:p>
        </p:txBody>
      </p:sp>
      <p:pic>
        <p:nvPicPr>
          <p:cNvPr id="1050" name="Picture 26" descr="Symbols of NASA | NASA">
            <a:extLst>
              <a:ext uri="{FF2B5EF4-FFF2-40B4-BE49-F238E27FC236}">
                <a16:creationId xmlns:a16="http://schemas.microsoft.com/office/drawing/2014/main" id="{DA4E5F31-84B7-407B-BB77-F5F0C8EED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37" y="970098"/>
            <a:ext cx="1064407" cy="10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United States Department of Homeland Security - Wikipedia">
            <a:extLst>
              <a:ext uri="{FF2B5EF4-FFF2-40B4-BE49-F238E27FC236}">
                <a16:creationId xmlns:a16="http://schemas.microsoft.com/office/drawing/2014/main" id="{50596318-A2C5-4404-A2C0-B7BE5545E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4" y="2797969"/>
            <a:ext cx="1060428" cy="10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A5E188-CE7C-4C90-A32E-ECECE2F1AE91}"/>
              </a:ext>
            </a:extLst>
          </p:cNvPr>
          <p:cNvSpPr/>
          <p:nvPr/>
        </p:nvSpPr>
        <p:spPr>
          <a:xfrm>
            <a:off x="323530" y="2659223"/>
            <a:ext cx="8592860" cy="1689125"/>
          </a:xfrm>
          <a:prstGeom prst="rect">
            <a:avLst/>
          </a:prstGeom>
          <a:noFill/>
          <a:ln w="3175">
            <a:solidFill>
              <a:srgbClr val="EB6E1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95CFBF-997D-4013-AD8D-372567351923}"/>
              </a:ext>
            </a:extLst>
          </p:cNvPr>
          <p:cNvSpPr/>
          <p:nvPr/>
        </p:nvSpPr>
        <p:spPr>
          <a:xfrm>
            <a:off x="324829" y="857466"/>
            <a:ext cx="2854993" cy="1689125"/>
          </a:xfrm>
          <a:prstGeom prst="rect">
            <a:avLst/>
          </a:prstGeom>
          <a:noFill/>
          <a:ln w="3175">
            <a:solidFill>
              <a:srgbClr val="EB6E1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ángulo 2">
            <a:extLst>
              <a:ext uri="{FF2B5EF4-FFF2-40B4-BE49-F238E27FC236}">
                <a16:creationId xmlns:a16="http://schemas.microsoft.com/office/drawing/2014/main" id="{7334C177-B595-45EB-BA28-9484CB28DBD0}"/>
              </a:ext>
            </a:extLst>
          </p:cNvPr>
          <p:cNvSpPr/>
          <p:nvPr/>
        </p:nvSpPr>
        <p:spPr>
          <a:xfrm>
            <a:off x="878301" y="2179523"/>
            <a:ext cx="1676400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Efforts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AB5E26-F051-447A-9B5B-808320101F2B}"/>
              </a:ext>
            </a:extLst>
          </p:cNvPr>
          <p:cNvSpPr/>
          <p:nvPr/>
        </p:nvSpPr>
        <p:spPr>
          <a:xfrm>
            <a:off x="5277469" y="863604"/>
            <a:ext cx="3632707" cy="1682988"/>
          </a:xfrm>
          <a:prstGeom prst="rect">
            <a:avLst/>
          </a:prstGeom>
          <a:noFill/>
          <a:ln w="3175">
            <a:solidFill>
              <a:srgbClr val="EB6E1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2">
            <a:extLst>
              <a:ext uri="{FF2B5EF4-FFF2-40B4-BE49-F238E27FC236}">
                <a16:creationId xmlns:a16="http://schemas.microsoft.com/office/drawing/2014/main" id="{BD5D7295-24A1-46AA-8E7B-DF94A8D1EFB7}"/>
              </a:ext>
            </a:extLst>
          </p:cNvPr>
          <p:cNvSpPr/>
          <p:nvPr/>
        </p:nvSpPr>
        <p:spPr>
          <a:xfrm>
            <a:off x="5809673" y="2179784"/>
            <a:ext cx="2681499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 Agency Regulations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B47481F-D6D4-487F-BED9-B43CF73C4C4E}"/>
              </a:ext>
            </a:extLst>
          </p:cNvPr>
          <p:cNvSpPr/>
          <p:nvPr/>
        </p:nvSpPr>
        <p:spPr>
          <a:xfrm>
            <a:off x="3358237" y="857467"/>
            <a:ext cx="1755478" cy="1689124"/>
          </a:xfrm>
          <a:prstGeom prst="rect">
            <a:avLst/>
          </a:prstGeom>
          <a:noFill/>
          <a:ln w="3175">
            <a:solidFill>
              <a:srgbClr val="EB6E1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4" name="Picture 30" descr="Office of Science and Technology Policy - Wikipedia">
            <a:extLst>
              <a:ext uri="{FF2B5EF4-FFF2-40B4-BE49-F238E27FC236}">
                <a16:creationId xmlns:a16="http://schemas.microsoft.com/office/drawing/2014/main" id="{D8933BC4-1C62-405D-A09A-11473A55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10" y="1082831"/>
            <a:ext cx="1068041" cy="10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ángulo 2">
            <a:extLst>
              <a:ext uri="{FF2B5EF4-FFF2-40B4-BE49-F238E27FC236}">
                <a16:creationId xmlns:a16="http://schemas.microsoft.com/office/drawing/2014/main" id="{B4AACC4C-BD77-4CEE-9B62-88066DC76E26}"/>
              </a:ext>
            </a:extLst>
          </p:cNvPr>
          <p:cNvSpPr/>
          <p:nvPr/>
        </p:nvSpPr>
        <p:spPr>
          <a:xfrm>
            <a:off x="3622457" y="2179788"/>
            <a:ext cx="1423594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Effort</a:t>
            </a:r>
          </a:p>
        </p:txBody>
      </p:sp>
      <p:pic>
        <p:nvPicPr>
          <p:cNvPr id="1056" name="Picture 32" descr="OECD.org - OECD">
            <a:extLst>
              <a:ext uri="{FF2B5EF4-FFF2-40B4-BE49-F238E27FC236}">
                <a16:creationId xmlns:a16="http://schemas.microsoft.com/office/drawing/2014/main" id="{3143BAEE-612B-452F-9043-B9906C110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57" y="1260278"/>
            <a:ext cx="1343182" cy="67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Osaka to host G20 summit in 2019 | Vestnik Kavkaza">
            <a:extLst>
              <a:ext uri="{FF2B5EF4-FFF2-40B4-BE49-F238E27FC236}">
                <a16:creationId xmlns:a16="http://schemas.microsoft.com/office/drawing/2014/main" id="{259D88A7-9CCD-4632-8B7D-D54AA3492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r="16950"/>
          <a:stretch/>
        </p:blipFill>
        <p:spPr bwMode="auto">
          <a:xfrm>
            <a:off x="416877" y="1014285"/>
            <a:ext cx="1248408" cy="118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7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3657600" y="2190750"/>
            <a:ext cx="1828800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you.</a:t>
            </a:r>
            <a:endParaRPr lang="en-US" b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2">
            <a:extLst>
              <a:ext uri="{FF2B5EF4-FFF2-40B4-BE49-F238E27FC236}">
                <a16:creationId xmlns:a16="http://schemas.microsoft.com/office/drawing/2014/main" id="{9267FB65-9D52-40CA-8F6B-C6F852F0CEBE}"/>
              </a:ext>
            </a:extLst>
          </p:cNvPr>
          <p:cNvSpPr/>
          <p:nvPr/>
        </p:nvSpPr>
        <p:spPr>
          <a:xfrm>
            <a:off x="1866900" y="3486150"/>
            <a:ext cx="5410200" cy="138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Hodan Omaar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homaar@datainnovation.org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datainnovation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@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hodanomaar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448468" y="373983"/>
            <a:ext cx="4962508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Policy Landscape</a:t>
            </a:r>
            <a:endParaRPr lang="en-US" sz="1400" b="1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nited States Department of Justice - Wikipedia">
            <a:extLst>
              <a:ext uri="{FF2B5EF4-FFF2-40B4-BE49-F238E27FC236}">
                <a16:creationId xmlns:a16="http://schemas.microsoft.com/office/drawing/2014/main" id="{F9890F8A-D1EE-44B4-9D61-5C93EA295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61" y="2793623"/>
            <a:ext cx="1064407" cy="10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ed States Department of Labor - Wikipedia">
            <a:extLst>
              <a:ext uri="{FF2B5EF4-FFF2-40B4-BE49-F238E27FC236}">
                <a16:creationId xmlns:a16="http://schemas.microsoft.com/office/drawing/2014/main" id="{F7AE66F1-0AAF-4384-99EB-60CCD06F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97" y="2793623"/>
            <a:ext cx="1064407" cy="10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ted States Department of Defense - Wikipedia">
            <a:extLst>
              <a:ext uri="{FF2B5EF4-FFF2-40B4-BE49-F238E27FC236}">
                <a16:creationId xmlns:a16="http://schemas.microsoft.com/office/drawing/2014/main" id="{0BA54DE6-8FC4-4C96-B3CE-DF7DC43C9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33" y="2795988"/>
            <a:ext cx="1064407" cy="10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neral Services Administration - Wikipedia">
            <a:extLst>
              <a:ext uri="{FF2B5EF4-FFF2-40B4-BE49-F238E27FC236}">
                <a16:creationId xmlns:a16="http://schemas.microsoft.com/office/drawing/2014/main" id="{259C5ACE-5535-45A1-AD5B-B3C5F679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66" y="970099"/>
            <a:ext cx="1064407" cy="10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ted States Department of Transportation - Wikipedia">
            <a:extLst>
              <a:ext uri="{FF2B5EF4-FFF2-40B4-BE49-F238E27FC236}">
                <a16:creationId xmlns:a16="http://schemas.microsoft.com/office/drawing/2014/main" id="{EF6CF2EC-9BF9-44D1-BD4C-35B65DECB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69" y="2793622"/>
            <a:ext cx="1064408" cy="10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ited States Department of Health and Human Services - Wikipedia">
            <a:extLst>
              <a:ext uri="{FF2B5EF4-FFF2-40B4-BE49-F238E27FC236}">
                <a16:creationId xmlns:a16="http://schemas.microsoft.com/office/drawing/2014/main" id="{7BE13FD1-3D98-45DB-B2D2-4F9643539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06" y="2795988"/>
            <a:ext cx="1059677" cy="10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nited States Department of Commerce - Wikipedia">
            <a:extLst>
              <a:ext uri="{FF2B5EF4-FFF2-40B4-BE49-F238E27FC236}">
                <a16:creationId xmlns:a16="http://schemas.microsoft.com/office/drawing/2014/main" id="{72183B04-422F-4549-A5AC-DDE967BBB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10" y="2795988"/>
            <a:ext cx="1059677" cy="10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ederal Trade Commission - Wikipedia">
            <a:extLst>
              <a:ext uri="{FF2B5EF4-FFF2-40B4-BE49-F238E27FC236}">
                <a16:creationId xmlns:a16="http://schemas.microsoft.com/office/drawing/2014/main" id="{E5888322-7835-4B02-9A82-33DE3F6C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15" y="970099"/>
            <a:ext cx="1067180" cy="106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2">
            <a:extLst>
              <a:ext uri="{FF2B5EF4-FFF2-40B4-BE49-F238E27FC236}">
                <a16:creationId xmlns:a16="http://schemas.microsoft.com/office/drawing/2014/main" id="{898F6B18-8C68-4E03-BF83-EF3BECFFC84C}"/>
              </a:ext>
            </a:extLst>
          </p:cNvPr>
          <p:cNvSpPr/>
          <p:nvPr/>
        </p:nvSpPr>
        <p:spPr>
          <a:xfrm>
            <a:off x="3605607" y="3911294"/>
            <a:ext cx="2298618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Agency Regulations</a:t>
            </a:r>
          </a:p>
        </p:txBody>
      </p:sp>
      <p:pic>
        <p:nvPicPr>
          <p:cNvPr id="1050" name="Picture 26" descr="Symbols of NASA | NASA">
            <a:extLst>
              <a:ext uri="{FF2B5EF4-FFF2-40B4-BE49-F238E27FC236}">
                <a16:creationId xmlns:a16="http://schemas.microsoft.com/office/drawing/2014/main" id="{DA4E5F31-84B7-407B-BB77-F5F0C8EED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37" y="970098"/>
            <a:ext cx="1064407" cy="10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United States Department of Homeland Security - Wikipedia">
            <a:extLst>
              <a:ext uri="{FF2B5EF4-FFF2-40B4-BE49-F238E27FC236}">
                <a16:creationId xmlns:a16="http://schemas.microsoft.com/office/drawing/2014/main" id="{50596318-A2C5-4404-A2C0-B7BE5545E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4" y="2797969"/>
            <a:ext cx="1060428" cy="10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A5E188-CE7C-4C90-A32E-ECECE2F1AE91}"/>
              </a:ext>
            </a:extLst>
          </p:cNvPr>
          <p:cNvSpPr/>
          <p:nvPr/>
        </p:nvSpPr>
        <p:spPr>
          <a:xfrm>
            <a:off x="323530" y="2659223"/>
            <a:ext cx="8592860" cy="1689125"/>
          </a:xfrm>
          <a:prstGeom prst="rect">
            <a:avLst/>
          </a:prstGeom>
          <a:noFill/>
          <a:ln w="3175">
            <a:solidFill>
              <a:srgbClr val="EB6E1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95CFBF-997D-4013-AD8D-372567351923}"/>
              </a:ext>
            </a:extLst>
          </p:cNvPr>
          <p:cNvSpPr/>
          <p:nvPr/>
        </p:nvSpPr>
        <p:spPr>
          <a:xfrm>
            <a:off x="324829" y="857466"/>
            <a:ext cx="2854993" cy="1689125"/>
          </a:xfrm>
          <a:prstGeom prst="rect">
            <a:avLst/>
          </a:prstGeom>
          <a:noFill/>
          <a:ln w="3175">
            <a:solidFill>
              <a:srgbClr val="EB6E1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ángulo 2">
            <a:extLst>
              <a:ext uri="{FF2B5EF4-FFF2-40B4-BE49-F238E27FC236}">
                <a16:creationId xmlns:a16="http://schemas.microsoft.com/office/drawing/2014/main" id="{7334C177-B595-45EB-BA28-9484CB28DBD0}"/>
              </a:ext>
            </a:extLst>
          </p:cNvPr>
          <p:cNvSpPr/>
          <p:nvPr/>
        </p:nvSpPr>
        <p:spPr>
          <a:xfrm>
            <a:off x="878301" y="2179523"/>
            <a:ext cx="1676400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Efforts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AB5E26-F051-447A-9B5B-808320101F2B}"/>
              </a:ext>
            </a:extLst>
          </p:cNvPr>
          <p:cNvSpPr/>
          <p:nvPr/>
        </p:nvSpPr>
        <p:spPr>
          <a:xfrm>
            <a:off x="5277469" y="863604"/>
            <a:ext cx="3632707" cy="1682988"/>
          </a:xfrm>
          <a:prstGeom prst="rect">
            <a:avLst/>
          </a:prstGeom>
          <a:noFill/>
          <a:ln w="3175">
            <a:solidFill>
              <a:srgbClr val="EB6E1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2">
            <a:extLst>
              <a:ext uri="{FF2B5EF4-FFF2-40B4-BE49-F238E27FC236}">
                <a16:creationId xmlns:a16="http://schemas.microsoft.com/office/drawing/2014/main" id="{BD5D7295-24A1-46AA-8E7B-DF94A8D1EFB7}"/>
              </a:ext>
            </a:extLst>
          </p:cNvPr>
          <p:cNvSpPr/>
          <p:nvPr/>
        </p:nvSpPr>
        <p:spPr>
          <a:xfrm>
            <a:off x="5809673" y="2179784"/>
            <a:ext cx="2681499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 Agency Regulations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B47481F-D6D4-487F-BED9-B43CF73C4C4E}"/>
              </a:ext>
            </a:extLst>
          </p:cNvPr>
          <p:cNvSpPr/>
          <p:nvPr/>
        </p:nvSpPr>
        <p:spPr>
          <a:xfrm>
            <a:off x="3358237" y="857467"/>
            <a:ext cx="1755478" cy="1689124"/>
          </a:xfrm>
          <a:prstGeom prst="rect">
            <a:avLst/>
          </a:prstGeom>
          <a:noFill/>
          <a:ln w="3175">
            <a:solidFill>
              <a:srgbClr val="EB6E1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4" name="Picture 30" descr="Office of Science and Technology Policy - Wikipedia">
            <a:extLst>
              <a:ext uri="{FF2B5EF4-FFF2-40B4-BE49-F238E27FC236}">
                <a16:creationId xmlns:a16="http://schemas.microsoft.com/office/drawing/2014/main" id="{D8933BC4-1C62-405D-A09A-11473A55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10" y="1082831"/>
            <a:ext cx="1068041" cy="10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ángulo 2">
            <a:extLst>
              <a:ext uri="{FF2B5EF4-FFF2-40B4-BE49-F238E27FC236}">
                <a16:creationId xmlns:a16="http://schemas.microsoft.com/office/drawing/2014/main" id="{B4AACC4C-BD77-4CEE-9B62-88066DC76E26}"/>
              </a:ext>
            </a:extLst>
          </p:cNvPr>
          <p:cNvSpPr/>
          <p:nvPr/>
        </p:nvSpPr>
        <p:spPr>
          <a:xfrm>
            <a:off x="3622457" y="2179788"/>
            <a:ext cx="1423594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Effort</a:t>
            </a:r>
          </a:p>
        </p:txBody>
      </p:sp>
      <p:pic>
        <p:nvPicPr>
          <p:cNvPr id="1056" name="Picture 32" descr="OECD.org - OECD">
            <a:extLst>
              <a:ext uri="{FF2B5EF4-FFF2-40B4-BE49-F238E27FC236}">
                <a16:creationId xmlns:a16="http://schemas.microsoft.com/office/drawing/2014/main" id="{3143BAEE-612B-452F-9043-B9906C110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57" y="1260278"/>
            <a:ext cx="1343182" cy="67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Osaka to host G20 summit in 2019 | Vestnik Kavkaza">
            <a:extLst>
              <a:ext uri="{FF2B5EF4-FFF2-40B4-BE49-F238E27FC236}">
                <a16:creationId xmlns:a16="http://schemas.microsoft.com/office/drawing/2014/main" id="{259D88A7-9CCD-4632-8B7D-D54AA3492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r="16950"/>
          <a:stretch/>
        </p:blipFill>
        <p:spPr bwMode="auto">
          <a:xfrm>
            <a:off x="416877" y="1014285"/>
            <a:ext cx="1248408" cy="118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7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469463" y="438150"/>
            <a:ext cx="4962508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Efforts</a:t>
            </a:r>
            <a:endParaRPr lang="en-US" sz="1400" b="1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">
            <a:extLst>
              <a:ext uri="{FF2B5EF4-FFF2-40B4-BE49-F238E27FC236}">
                <a16:creationId xmlns:a16="http://schemas.microsoft.com/office/drawing/2014/main" id="{2C95028F-5F8C-4BDB-9FDB-3CEC72CE9ABE}"/>
              </a:ext>
            </a:extLst>
          </p:cNvPr>
          <p:cNvSpPr/>
          <p:nvPr/>
        </p:nvSpPr>
        <p:spPr>
          <a:xfrm>
            <a:off x="4191000" y="1358703"/>
            <a:ext cx="4514353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/>
              <a:t>1 of the 5 </a:t>
            </a:r>
            <a:r>
              <a:rPr lang="en-US" sz="1600" b="1" dirty="0">
                <a:solidFill>
                  <a:srgbClr val="F7941E"/>
                </a:solidFill>
              </a:rPr>
              <a:t>OECD AI Principles </a:t>
            </a:r>
            <a:r>
              <a:rPr lang="en-US" sz="1600" dirty="0"/>
              <a:t>is human-centered values and fairness.</a:t>
            </a:r>
          </a:p>
        </p:txBody>
      </p:sp>
      <p:pic>
        <p:nvPicPr>
          <p:cNvPr id="22" name="Picture 34" descr="Osaka to host G20 summit in 2019 | Vestnik Kavkaza">
            <a:extLst>
              <a:ext uri="{FF2B5EF4-FFF2-40B4-BE49-F238E27FC236}">
                <a16:creationId xmlns:a16="http://schemas.microsoft.com/office/drawing/2014/main" id="{F3F2961B-D9F3-4E80-8B6D-6A26F80E4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r="16950"/>
          <a:stretch/>
        </p:blipFill>
        <p:spPr bwMode="auto">
          <a:xfrm>
            <a:off x="5350560" y="2849444"/>
            <a:ext cx="2133600" cy="20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troducing the OECD AI Policy Observatory">
            <a:extLst>
              <a:ext uri="{FF2B5EF4-FFF2-40B4-BE49-F238E27FC236}">
                <a16:creationId xmlns:a16="http://schemas.microsoft.com/office/drawing/2014/main" id="{3B40EE64-1286-4E2A-BD76-6EACDE345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9" y="1047750"/>
            <a:ext cx="3340537" cy="123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">
            <a:extLst>
              <a:ext uri="{FF2B5EF4-FFF2-40B4-BE49-F238E27FC236}">
                <a16:creationId xmlns:a16="http://schemas.microsoft.com/office/drawing/2014/main" id="{1A26E283-4FAD-47CE-A5D2-152802418437}"/>
              </a:ext>
            </a:extLst>
          </p:cNvPr>
          <p:cNvSpPr/>
          <p:nvPr/>
        </p:nvSpPr>
        <p:spPr>
          <a:xfrm>
            <a:off x="563880" y="3333750"/>
            <a:ext cx="4514353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F7941E"/>
                </a:solidFill>
              </a:rPr>
              <a:t>G20 AI Principles</a:t>
            </a:r>
            <a:r>
              <a:rPr lang="en-US" sz="1600" dirty="0"/>
              <a:t>, which are drawn from the OECD Recommendation.</a:t>
            </a:r>
          </a:p>
        </p:txBody>
      </p:sp>
    </p:spTree>
    <p:extLst>
      <p:ext uri="{BB962C8B-B14F-4D97-AF65-F5344CB8AC3E}">
        <p14:creationId xmlns:p14="http://schemas.microsoft.com/office/powerpoint/2010/main" val="103067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469463" y="438150"/>
            <a:ext cx="4962508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Efforts</a:t>
            </a:r>
            <a:endParaRPr lang="es-CO" sz="1400" b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">
            <a:extLst>
              <a:ext uri="{FF2B5EF4-FFF2-40B4-BE49-F238E27FC236}">
                <a16:creationId xmlns:a16="http://schemas.microsoft.com/office/drawing/2014/main" id="{2C95028F-5F8C-4BDB-9FDB-3CEC72CE9ABE}"/>
              </a:ext>
            </a:extLst>
          </p:cNvPr>
          <p:cNvSpPr/>
          <p:nvPr/>
        </p:nvSpPr>
        <p:spPr>
          <a:xfrm>
            <a:off x="2599678" y="863651"/>
            <a:ext cx="5929556" cy="3548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/>
              <a:t>A February 2019 Executive Order established the </a:t>
            </a:r>
            <a:r>
              <a:rPr lang="en-US" sz="1600" b="1" dirty="0">
                <a:solidFill>
                  <a:schemeClr val="accent6"/>
                </a:solidFill>
              </a:rPr>
              <a:t>American AI Initiative, </a:t>
            </a:r>
            <a:r>
              <a:rPr lang="en-US" sz="1600" dirty="0"/>
              <a:t>which is guided by five principles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1600" dirty="0"/>
              <a:t>Driving technological breakthroughs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1600" dirty="0"/>
              <a:t>Driving the development of appropriate technical standards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1600" dirty="0"/>
              <a:t>Training workers with the skills to develop and apply AI technologies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1600" b="1" dirty="0">
                <a:solidFill>
                  <a:srgbClr val="F7941E"/>
                </a:solidFill>
              </a:rPr>
              <a:t>Protecting American values including civil liberties and privacy and fostering public trust and confidence in AI technologies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1600" dirty="0"/>
              <a:t>Protecting US technological advantage in AI, while promoting an international environment that supports innovation.</a:t>
            </a:r>
            <a:endParaRPr lang="es-CO" sz="1600" dirty="0"/>
          </a:p>
        </p:txBody>
      </p:sp>
      <p:pic>
        <p:nvPicPr>
          <p:cNvPr id="6" name="Picture 30" descr="Office of Science and Technology Policy - Wikipedia">
            <a:extLst>
              <a:ext uri="{FF2B5EF4-FFF2-40B4-BE49-F238E27FC236}">
                <a16:creationId xmlns:a16="http://schemas.microsoft.com/office/drawing/2014/main" id="{29102AB7-2D57-46C1-A0D2-7DB67504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5" y="1579294"/>
            <a:ext cx="1984912" cy="19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2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469463" y="438150"/>
            <a:ext cx="4962508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Defense</a:t>
            </a:r>
            <a:endParaRPr lang="es-CO" sz="1400" b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54961FBA-BA0B-43FA-AEB7-9740F5A41B6C}"/>
              </a:ext>
            </a:extLst>
          </p:cNvPr>
          <p:cNvSpPr/>
          <p:nvPr/>
        </p:nvSpPr>
        <p:spPr>
          <a:xfrm>
            <a:off x="3923045" y="1477942"/>
            <a:ext cx="4864537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/>
              <a:t>The current policy </a:t>
            </a:r>
            <a:r>
              <a:rPr lang="en-US" sz="1600" b="1" dirty="0">
                <a:solidFill>
                  <a:srgbClr val="F7941E"/>
                </a:solidFill>
              </a:rPr>
              <a:t>DOD Directive 3000.09 </a:t>
            </a:r>
            <a:r>
              <a:rPr lang="en-US" sz="1600" dirty="0"/>
              <a:t>(2017) says:</a:t>
            </a:r>
            <a:endParaRPr lang="es-CO" sz="1000" b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2">
            <a:extLst>
              <a:ext uri="{FF2B5EF4-FFF2-40B4-BE49-F238E27FC236}">
                <a16:creationId xmlns:a16="http://schemas.microsoft.com/office/drawing/2014/main" id="{37D8F9F9-ACCF-4C21-BE27-A2D4AF709FDD}"/>
              </a:ext>
            </a:extLst>
          </p:cNvPr>
          <p:cNvSpPr/>
          <p:nvPr/>
        </p:nvSpPr>
        <p:spPr>
          <a:xfrm>
            <a:off x="3923045" y="1962150"/>
            <a:ext cx="4483539" cy="1666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i="1" dirty="0"/>
              <a:t>“It is DOD policy that an autonomous and semi-autonomous weapons system shall be designed to allow commanders and operators to exercise appropriate levels of  human judgment over the use of force.”</a:t>
            </a:r>
            <a:endParaRPr lang="es-CO" sz="1000" b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Sidestepping Evidence, General Dismisses Fired Commander's Appeal ...">
            <a:extLst>
              <a:ext uri="{FF2B5EF4-FFF2-40B4-BE49-F238E27FC236}">
                <a16:creationId xmlns:a16="http://schemas.microsoft.com/office/drawing/2014/main" id="{0805C501-DE4B-41C6-9D6F-FC90BB158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9920"/>
            <a:ext cx="2807137" cy="35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log - 08_30_19_Shanahan Media Briefing on AI-Related Initiatives ...">
            <a:extLst>
              <a:ext uri="{FF2B5EF4-FFF2-40B4-BE49-F238E27FC236}">
                <a16:creationId xmlns:a16="http://schemas.microsoft.com/office/drawing/2014/main" id="{3F84A94E-B997-4F1E-83A1-6D147A9C3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110" y="3953222"/>
            <a:ext cx="1585141" cy="10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efense Innovation Board (@InnovationBoard) | Twitter">
            <a:extLst>
              <a:ext uri="{FF2B5EF4-FFF2-40B4-BE49-F238E27FC236}">
                <a16:creationId xmlns:a16="http://schemas.microsoft.com/office/drawing/2014/main" id="{0C514B6E-D96F-4653-B6FE-08C0AC212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6" b="29907"/>
          <a:stretch/>
        </p:blipFill>
        <p:spPr bwMode="auto">
          <a:xfrm>
            <a:off x="6355313" y="3953222"/>
            <a:ext cx="2143125" cy="92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United States Department of Justice - Wikipedia">
            <a:extLst>
              <a:ext uri="{FF2B5EF4-FFF2-40B4-BE49-F238E27FC236}">
                <a16:creationId xmlns:a16="http://schemas.microsoft.com/office/drawing/2014/main" id="{7C56ED16-1BAB-4AFD-838B-278884094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78" y="414789"/>
            <a:ext cx="432268" cy="43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United States Department of Defense - Wikipedia">
            <a:extLst>
              <a:ext uri="{FF2B5EF4-FFF2-40B4-BE49-F238E27FC236}">
                <a16:creationId xmlns:a16="http://schemas.microsoft.com/office/drawing/2014/main" id="{E4A4CF49-D3BF-4AD2-AA92-DF6C6D397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16" y="415750"/>
            <a:ext cx="432268" cy="4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United States Department of Health and Human Services - Wikipedia">
            <a:extLst>
              <a:ext uri="{FF2B5EF4-FFF2-40B4-BE49-F238E27FC236}">
                <a16:creationId xmlns:a16="http://schemas.microsoft.com/office/drawing/2014/main" id="{56FD675B-CA8F-4634-BA0B-861E2932B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567" y="415750"/>
            <a:ext cx="430347" cy="4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United States Department of Homeland Security - Wikipedia">
            <a:extLst>
              <a:ext uri="{FF2B5EF4-FFF2-40B4-BE49-F238E27FC236}">
                <a16:creationId xmlns:a16="http://schemas.microsoft.com/office/drawing/2014/main" id="{2C2B70FB-1E21-4FCF-A109-46C7A2A29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05" y="416554"/>
            <a:ext cx="430652" cy="4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United States Department of Transportation - Wikipedia">
            <a:extLst>
              <a:ext uri="{FF2B5EF4-FFF2-40B4-BE49-F238E27FC236}">
                <a16:creationId xmlns:a16="http://schemas.microsoft.com/office/drawing/2014/main" id="{5DBB48E8-B346-4904-80E5-63140A68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35" y="415750"/>
            <a:ext cx="407142" cy="4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9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469463" y="438150"/>
            <a:ext cx="4962508" cy="90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Homeland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Security &amp;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Justice</a:t>
            </a:r>
            <a:endParaRPr lang="es-CO" sz="1400" b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HS plans mandatory airport facial biometric scans for U.S. ...">
            <a:extLst>
              <a:ext uri="{FF2B5EF4-FFF2-40B4-BE49-F238E27FC236}">
                <a16:creationId xmlns:a16="http://schemas.microsoft.com/office/drawing/2014/main" id="{86B61A29-65EB-4DDE-8EBD-5B9834503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93" y="2038350"/>
            <a:ext cx="4087946" cy="27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2">
            <a:extLst>
              <a:ext uri="{FF2B5EF4-FFF2-40B4-BE49-F238E27FC236}">
                <a16:creationId xmlns:a16="http://schemas.microsoft.com/office/drawing/2014/main" id="{8356949F-1131-4AC3-8214-7B1E24330FD3}"/>
              </a:ext>
            </a:extLst>
          </p:cNvPr>
          <p:cNvSpPr/>
          <p:nvPr/>
        </p:nvSpPr>
        <p:spPr>
          <a:xfrm>
            <a:off x="469463" y="1396379"/>
            <a:ext cx="6617137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false negatives and false positives impact human operators?</a:t>
            </a:r>
            <a:endParaRPr lang="es-CO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an AI Be More Efficient Than People in the Judicial System?">
            <a:extLst>
              <a:ext uri="{FF2B5EF4-FFF2-40B4-BE49-F238E27FC236}">
                <a16:creationId xmlns:a16="http://schemas.microsoft.com/office/drawing/2014/main" id="{94A258D5-2909-4174-8AE3-F28DD64D9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4"/>
          <a:stretch/>
        </p:blipFill>
        <p:spPr bwMode="auto">
          <a:xfrm>
            <a:off x="4809640" y="2038350"/>
            <a:ext cx="3765068" cy="27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nited States Department of Justice - Wikipedia">
            <a:extLst>
              <a:ext uri="{FF2B5EF4-FFF2-40B4-BE49-F238E27FC236}">
                <a16:creationId xmlns:a16="http://schemas.microsoft.com/office/drawing/2014/main" id="{374D832F-4007-4331-99F0-08F7BF975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78" y="414789"/>
            <a:ext cx="432268" cy="43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United States Department of Defense - Wikipedia">
            <a:extLst>
              <a:ext uri="{FF2B5EF4-FFF2-40B4-BE49-F238E27FC236}">
                <a16:creationId xmlns:a16="http://schemas.microsoft.com/office/drawing/2014/main" id="{DB4BEF0D-012C-4D99-BA77-B7021AC28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16" y="415750"/>
            <a:ext cx="432268" cy="4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United States Department of Health and Human Services - Wikipedia">
            <a:extLst>
              <a:ext uri="{FF2B5EF4-FFF2-40B4-BE49-F238E27FC236}">
                <a16:creationId xmlns:a16="http://schemas.microsoft.com/office/drawing/2014/main" id="{CACA1095-864D-42AB-A616-44B16C71C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567" y="415750"/>
            <a:ext cx="430347" cy="4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United States Department of Homeland Security - Wikipedia">
            <a:extLst>
              <a:ext uri="{FF2B5EF4-FFF2-40B4-BE49-F238E27FC236}">
                <a16:creationId xmlns:a16="http://schemas.microsoft.com/office/drawing/2014/main" id="{640B816E-A29B-4648-9742-663CEE378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05" y="416554"/>
            <a:ext cx="430652" cy="4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United States Department of Transportation - Wikipedia">
            <a:extLst>
              <a:ext uri="{FF2B5EF4-FFF2-40B4-BE49-F238E27FC236}">
                <a16:creationId xmlns:a16="http://schemas.microsoft.com/office/drawing/2014/main" id="{844BF8C7-3F09-437A-BA7D-BA6C26A0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35" y="415750"/>
            <a:ext cx="407142" cy="4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8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469462" y="438150"/>
            <a:ext cx="5474137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Human </a:t>
            </a: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FDA</a:t>
            </a:r>
            <a:endParaRPr lang="es-CO" sz="1400" b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United States Department of Justice - Wikipedia">
            <a:extLst>
              <a:ext uri="{FF2B5EF4-FFF2-40B4-BE49-F238E27FC236}">
                <a16:creationId xmlns:a16="http://schemas.microsoft.com/office/drawing/2014/main" id="{4EC02979-AEE5-4E63-AB04-8BD5FDF14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78" y="414789"/>
            <a:ext cx="432268" cy="43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United States Department of Defense - Wikipedia">
            <a:extLst>
              <a:ext uri="{FF2B5EF4-FFF2-40B4-BE49-F238E27FC236}">
                <a16:creationId xmlns:a16="http://schemas.microsoft.com/office/drawing/2014/main" id="{22D779E0-53CD-4A6A-82A1-8A3E59257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16" y="415750"/>
            <a:ext cx="432268" cy="4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United States Department of Health and Human Services - Wikipedia">
            <a:extLst>
              <a:ext uri="{FF2B5EF4-FFF2-40B4-BE49-F238E27FC236}">
                <a16:creationId xmlns:a16="http://schemas.microsoft.com/office/drawing/2014/main" id="{E40A6D9C-7FF5-4999-9292-208CD1F00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567" y="415750"/>
            <a:ext cx="430347" cy="4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" descr="United States Department of Homeland Security - Wikipedia">
            <a:extLst>
              <a:ext uri="{FF2B5EF4-FFF2-40B4-BE49-F238E27FC236}">
                <a16:creationId xmlns:a16="http://schemas.microsoft.com/office/drawing/2014/main" id="{0505CC0E-3C0A-4AE0-888C-DA21D2E9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05" y="416554"/>
            <a:ext cx="430652" cy="4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adiology – Chester County Hospital - Penn Medicine">
            <a:extLst>
              <a:ext uri="{FF2B5EF4-FFF2-40B4-BE49-F238E27FC236}">
                <a16:creationId xmlns:a16="http://schemas.microsoft.com/office/drawing/2014/main" id="{9D28AE56-83CE-415A-AAA5-44D149FF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0" y="3028950"/>
            <a:ext cx="3251986" cy="16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ould You Stop Taking That Medication? - Consumer Reports">
            <a:extLst>
              <a:ext uri="{FF2B5EF4-FFF2-40B4-BE49-F238E27FC236}">
                <a16:creationId xmlns:a16="http://schemas.microsoft.com/office/drawing/2014/main" id="{A7CED53D-3964-4B67-8E4C-CE68007F3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6" y="1055438"/>
            <a:ext cx="3251986" cy="18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">
            <a:extLst>
              <a:ext uri="{FF2B5EF4-FFF2-40B4-BE49-F238E27FC236}">
                <a16:creationId xmlns:a16="http://schemas.microsoft.com/office/drawing/2014/main" id="{7AA720F7-65DB-41D4-A53A-B6097345BBE8}"/>
              </a:ext>
            </a:extLst>
          </p:cNvPr>
          <p:cNvSpPr/>
          <p:nvPr/>
        </p:nvSpPr>
        <p:spPr>
          <a:xfrm>
            <a:off x="4138290" y="1674621"/>
            <a:ext cx="4500954" cy="120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/>
              <a:t>April 2019 FDA published: </a:t>
            </a:r>
            <a:r>
              <a:rPr lang="en-US" sz="1600" i="1"/>
              <a:t>Proposed Regulatory Framework for Modifications to Artificial Intelligence/Machine Learning (AI/ML)-Based Software as a Medical Device (SaMD).</a:t>
            </a:r>
            <a:endParaRPr lang="es-CO" sz="1600" i="1" dirty="0"/>
          </a:p>
        </p:txBody>
      </p:sp>
      <p:pic>
        <p:nvPicPr>
          <p:cNvPr id="1032" name="Picture 8" descr="United States Department of Transportation - Wikipedia">
            <a:extLst>
              <a:ext uri="{FF2B5EF4-FFF2-40B4-BE49-F238E27FC236}">
                <a16:creationId xmlns:a16="http://schemas.microsoft.com/office/drawing/2014/main" id="{C274F45B-D577-4578-9810-748677FEA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35" y="415750"/>
            <a:ext cx="407142" cy="4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4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>
            <a:extLst>
              <a:ext uri="{FF2B5EF4-FFF2-40B4-BE49-F238E27FC236}">
                <a16:creationId xmlns:a16="http://schemas.microsoft.com/office/drawing/2014/main" id="{C69F53FB-E0E5-4929-A6A7-E6BCC74E1ED3}"/>
              </a:ext>
            </a:extLst>
          </p:cNvPr>
          <p:cNvSpPr/>
          <p:nvPr/>
        </p:nvSpPr>
        <p:spPr>
          <a:xfrm>
            <a:off x="469462" y="438150"/>
            <a:ext cx="5474137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</a:t>
            </a:r>
            <a:endParaRPr lang="es-CO" sz="1400" b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United States Department of Justice - Wikipedia">
            <a:extLst>
              <a:ext uri="{FF2B5EF4-FFF2-40B4-BE49-F238E27FC236}">
                <a16:creationId xmlns:a16="http://schemas.microsoft.com/office/drawing/2014/main" id="{760B8452-B23E-43C1-BBDA-D3EE21DA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78" y="414789"/>
            <a:ext cx="432268" cy="43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nited States Department of Defense - Wikipedia">
            <a:extLst>
              <a:ext uri="{FF2B5EF4-FFF2-40B4-BE49-F238E27FC236}">
                <a16:creationId xmlns:a16="http://schemas.microsoft.com/office/drawing/2014/main" id="{62977E76-06F9-4489-960A-BB4ED10D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16" y="415750"/>
            <a:ext cx="432268" cy="4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United States Department of Health and Human Services - Wikipedia">
            <a:extLst>
              <a:ext uri="{FF2B5EF4-FFF2-40B4-BE49-F238E27FC236}">
                <a16:creationId xmlns:a16="http://schemas.microsoft.com/office/drawing/2014/main" id="{C466F924-344F-4E20-9CB7-A82DA9315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567" y="415750"/>
            <a:ext cx="430347" cy="4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United States Department of Homeland Security - Wikipedia">
            <a:extLst>
              <a:ext uri="{FF2B5EF4-FFF2-40B4-BE49-F238E27FC236}">
                <a16:creationId xmlns:a16="http://schemas.microsoft.com/office/drawing/2014/main" id="{F8F47A2D-B695-4FA1-B6CC-759A2699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05" y="416554"/>
            <a:ext cx="430652" cy="4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United States Department of Transportation - Wikipedia">
            <a:extLst>
              <a:ext uri="{FF2B5EF4-FFF2-40B4-BE49-F238E27FC236}">
                <a16:creationId xmlns:a16="http://schemas.microsoft.com/office/drawing/2014/main" id="{5ABC41D2-EB8A-44EB-979D-C8D1AF83E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35" y="415750"/>
            <a:ext cx="407142" cy="4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ew Rules Could Finally Clear the Way for Self-Driving Cars | WIRED">
            <a:extLst>
              <a:ext uri="{FF2B5EF4-FFF2-40B4-BE49-F238E27FC236}">
                <a16:creationId xmlns:a16="http://schemas.microsoft.com/office/drawing/2014/main" id="{387F3D63-1FA1-477F-938B-2F5EBA7F5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74" y="1200150"/>
            <a:ext cx="4133220" cy="309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2">
            <a:extLst>
              <a:ext uri="{FF2B5EF4-FFF2-40B4-BE49-F238E27FC236}">
                <a16:creationId xmlns:a16="http://schemas.microsoft.com/office/drawing/2014/main" id="{C6850E50-E9EB-4976-884D-FF8277C43826}"/>
              </a:ext>
            </a:extLst>
          </p:cNvPr>
          <p:cNvSpPr/>
          <p:nvPr/>
        </p:nvSpPr>
        <p:spPr>
          <a:xfrm>
            <a:off x="304800" y="1265106"/>
            <a:ext cx="4500954" cy="2314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F7941E"/>
                </a:solidFill>
              </a:rPr>
              <a:t>SELF DRIVE Act in 2017 , </a:t>
            </a:r>
            <a:r>
              <a:rPr lang="en-US" sz="1600" dirty="0"/>
              <a:t>speeds the adoption of self-driving cars and bar states from setting performance standards.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600" i="1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/>
              <a:t>Many problems that plague this effort as tech industry and advocates, lawyers and local officials fail to agree. </a:t>
            </a:r>
          </a:p>
        </p:txBody>
      </p:sp>
    </p:spTree>
    <p:extLst>
      <p:ext uri="{BB962C8B-B14F-4D97-AF65-F5344CB8AC3E}">
        <p14:creationId xmlns:p14="http://schemas.microsoft.com/office/powerpoint/2010/main" val="25198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469463" y="438150"/>
            <a:ext cx="4962508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Trade Commission</a:t>
            </a:r>
            <a:endParaRPr lang="en-US" sz="1400" b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6" descr="Federal Trade Commission - Wikipedia">
            <a:extLst>
              <a:ext uri="{FF2B5EF4-FFF2-40B4-BE49-F238E27FC236}">
                <a16:creationId xmlns:a16="http://schemas.microsoft.com/office/drawing/2014/main" id="{3A12EB3B-9D07-4D75-A269-F63839321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901" y="384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2">
            <a:extLst>
              <a:ext uri="{FF2B5EF4-FFF2-40B4-BE49-F238E27FC236}">
                <a16:creationId xmlns:a16="http://schemas.microsoft.com/office/drawing/2014/main" id="{C34EF053-AC66-4006-B773-8CB550101D34}"/>
              </a:ext>
            </a:extLst>
          </p:cNvPr>
          <p:cNvSpPr/>
          <p:nvPr/>
        </p:nvSpPr>
        <p:spPr>
          <a:xfrm>
            <a:off x="469462" y="1172097"/>
            <a:ext cx="8064937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/>
              <a:t>The </a:t>
            </a:r>
            <a:r>
              <a:rPr lang="en-US" sz="1600" b="1" dirty="0">
                <a:solidFill>
                  <a:schemeClr val="accent6"/>
                </a:solidFill>
              </a:rPr>
              <a:t>Algorithmic Accountability </a:t>
            </a:r>
            <a:r>
              <a:rPr lang="en-US" sz="1600" dirty="0"/>
              <a:t>Act (April 2019).</a:t>
            </a:r>
            <a:endParaRPr lang="es-CO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2">
            <a:extLst>
              <a:ext uri="{FF2B5EF4-FFF2-40B4-BE49-F238E27FC236}">
                <a16:creationId xmlns:a16="http://schemas.microsoft.com/office/drawing/2014/main" id="{CF741340-95DA-4AAE-BE71-7A5F6E834B2A}"/>
              </a:ext>
            </a:extLst>
          </p:cNvPr>
          <p:cNvSpPr/>
          <p:nvPr/>
        </p:nvSpPr>
        <p:spPr>
          <a:xfrm>
            <a:off x="469462" y="1839359"/>
            <a:ext cx="4500954" cy="2342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1600" dirty="0"/>
              <a:t>Targets only automated high-risk decision making, not all high-risk decision making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1600" dirty="0"/>
              <a:t>Does not consider non-linear process of development &amp; deployment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1600" dirty="0"/>
              <a:t>Only applies to companies worth over $50 million</a:t>
            </a:r>
          </a:p>
          <a:p>
            <a:pPr marL="228600" indent="-2286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es-CO" sz="1000" b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.J. Sen. Cory Booker launches 2020 campaign for president">
            <a:extLst>
              <a:ext uri="{FF2B5EF4-FFF2-40B4-BE49-F238E27FC236}">
                <a16:creationId xmlns:a16="http://schemas.microsoft.com/office/drawing/2014/main" id="{097295E2-99F4-422D-9C87-1C34D8FD1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72097"/>
            <a:ext cx="3733800" cy="307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1561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15931</TotalTime>
  <Words>362</Words>
  <Application>Microsoft Office PowerPoint</Application>
  <PresentationFormat>On-screen Show (16:9)</PresentationFormat>
  <Paragraphs>54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Franklin Gothic Book</vt:lpstr>
      <vt:lpstr>Custom Design</vt:lpstr>
      <vt:lpstr>Policy-in-the-Loop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Digital Road to Recovery: A Stimulus Plan to Create Jobs, Boost Productivity, and Revitalize America</dc:title>
  <dc:creator>Daniel Castro</dc:creator>
  <cp:lastModifiedBy>Hodan Omaar</cp:lastModifiedBy>
  <cp:revision>485</cp:revision>
  <dcterms:created xsi:type="dcterms:W3CDTF">2013-03-25T00:47:11Z</dcterms:created>
  <dcterms:modified xsi:type="dcterms:W3CDTF">2020-05-28T13:15:38Z</dcterms:modified>
</cp:coreProperties>
</file>